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70" r:id="rId3"/>
    <p:sldId id="281" r:id="rId4"/>
    <p:sldId id="271" r:id="rId5"/>
    <p:sldId id="275" r:id="rId6"/>
    <p:sldId id="276" r:id="rId7"/>
    <p:sldId id="279" r:id="rId8"/>
    <p:sldId id="280" r:id="rId9"/>
    <p:sldId id="269" r:id="rId10"/>
  </p:sldIdLst>
  <p:sldSz cx="9144000" cy="5143500" type="screen16x9"/>
  <p:notesSz cx="6858000" cy="9144000"/>
  <p:embeddedFontLst>
    <p:embeddedFont>
      <p:font typeface="Nunito Sans" pitchFamily="2" charset="-52"/>
      <p:regular r:id="rId12"/>
      <p:bold r:id="rId13"/>
      <p:italic r:id="rId14"/>
      <p:boldItalic r:id="rId15"/>
    </p:embeddedFont>
    <p:embeddedFont>
      <p:font typeface="Nunito Sans Light" pitchFamily="2" charset="-52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09593D-3B5A-43A0-BEA2-E3DD9A507957}">
  <a:tblStyle styleId="{EB09593D-3B5A-43A0-BEA2-E3DD9A507957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F1"/>
          </a:solidFill>
        </a:fill>
      </a:tcStyle>
    </a:wholeTbl>
    <a:band1H>
      <a:tcTxStyle/>
      <a:tcStyle>
        <a:tcBdr/>
        <a:fill>
          <a:solidFill>
            <a:srgbClr val="CBCBE2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CBE2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1E22AA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1E22AA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5168" autoAdjust="0"/>
  </p:normalViewPr>
  <p:slideViewPr>
    <p:cSldViewPr snapToGrid="0">
      <p:cViewPr>
        <p:scale>
          <a:sx n="50" d="100"/>
          <a:sy n="50" d="100"/>
        </p:scale>
        <p:origin x="840" y="486"/>
      </p:cViewPr>
      <p:guideLst>
        <p:guide orient="horz" pos="1620"/>
        <p:guide pos="2880"/>
      </p:guideLst>
    </p:cSldViewPr>
  </p:slideViewPr>
  <p:notesTextViewPr>
    <p:cViewPr>
      <p:scale>
        <a:sx n="66" d="100"/>
        <a:sy n="66" d="100"/>
      </p:scale>
      <p:origin x="0" y="-209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этой главе рассматривается сообщество разработчиков RISC-V и их культура взаимодействия между собой. Будет рассказано про технические рабочие группы и их политику, практику и методы общения.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 концу главы вы научитесь: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понимать, как работает техническая организация в RISC-V;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знать, куда обращаться за информацией, а также за общением;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полностью понимать «Кодекс поведения RISC-V» и то, как он применяется ко всем формам общения в организации.</a:t>
            </a:r>
          </a:p>
        </p:txBody>
      </p:sp>
    </p:spTree>
    <p:extLst>
      <p:ext uri="{BB962C8B-B14F-4D97-AF65-F5344CB8AC3E}">
        <p14:creationId xmlns:p14="http://schemas.microsoft.com/office/powerpoint/2010/main" val="2320105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 своей сути RISC-V – это организация в виде сообщества. То есть она в основном работает как группа организаций и отдельных мотивированных людей, преследующих общую цель, работая согласованно, а не как конкуренты, даже если эти организации конкурируют друг с другом в других областях. Такая схема является успешной во многих программных проектах, включая операционную систему Linux, которая является одним из наиболее успешных программных проектов в истории человечества. Применение методологии открытого исходного кода дает хорошие результаты.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RISC-V привносит эту методологию в мир аппаратного обеспечения, создавая культуру вовлечения и участия сообщества вокруг RISC-V ISA и соответствующих спецификаций, механизмов тестирования и отладки, программного обеспечения для разработки и многого другого. На февраль 2021 года над RISC-V работало более 2000 человек, представляющих более 230 организаций, многие из которых представляют себя сами. В RISC-V работает несколько человек в качестве сотрудников, которые помогают руководить этим процессом качестве независимых менеджеров, но основная часть усилий по работе над RISC-V происходит в сообществе.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Сообщество RISC-V предоставляет инструменты и методы для совместной работы, но также накладывает некоторые ограничения на интеллектуальную собственность, а также предъявляет определенные требования к личному поведению его участников, в части отношений и взаимодействия между членами сообщества.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Сотрудничество и вклад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Сообщество RISC-V обладает надежной технической организацией с иерархией рабочих групп и комитетов, а также множеством средств коммуникации и сотрудничества для их поддержки. Но на самом деле ключевую роль в успехе RISC-V играет вклад участников, поскольку без их усилий сообщество RISC-V не могло бы существовать и развиваться.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Политика в области интеллектуальной собственности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основе членства в RISC-V лежит «членское соглашение» – договор, который подписывают все члены. Он регламентирует политику RISC-V в отношении интеллектуальной собственности, изложенную в Приложении А «Внутреннего регламента». Целью этой политики является защита членов RISC-V, а также самой IP (</a:t>
            </a:r>
            <a:r>
              <a:rPr lang="ru-RU" dirty="0" err="1"/>
              <a:t>Intellectual</a:t>
            </a:r>
            <a:r>
              <a:rPr lang="ru-RU" dirty="0"/>
              <a:t> </a:t>
            </a:r>
            <a:r>
              <a:rPr lang="ru-RU" dirty="0" err="1"/>
              <a:t>property</a:t>
            </a:r>
            <a:r>
              <a:rPr lang="ru-RU" dirty="0"/>
              <a:t> – </a:t>
            </a:r>
            <a:r>
              <a:rPr lang="ru-RU" dirty="0" err="1"/>
              <a:t>интелектуальная</a:t>
            </a:r>
            <a:r>
              <a:rPr lang="ru-RU" dirty="0"/>
              <a:t> </a:t>
            </a:r>
            <a:r>
              <a:rPr lang="ru-RU" dirty="0" err="1"/>
              <a:t>собственость</a:t>
            </a:r>
            <a:r>
              <a:rPr lang="ru-RU" dirty="0"/>
              <a:t>)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 сути, эта политика создает систему защиты разработок (артефактов), созданных RISC-V International (или ее подразделений), чтобы максимизировать выгоду от сотрудничества и минимизировать риски для каждого участника. Политика закрепляет права на эти разработки за RISC-V International, которая затем предоставляет их общественности под открытой лицензией (см. раздел 6). В частности, раздел 7 обеспечивает защиту от судебных исков, связанных с IP, созданных в ходе совместной работы, которая ведется в рамках сообщества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4612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Техническая структура RISC-V организована по иерархической схеме, на каждом уровне которой имеется ряд руководящих ролей.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Основатели RISC-V продолжают принимать активное участие в разработке и внедрении RISC V. </a:t>
            </a:r>
            <a:r>
              <a:rPr lang="ru-RU" dirty="0" err="1"/>
              <a:t>Крсте</a:t>
            </a:r>
            <a:r>
              <a:rPr lang="ru-RU" dirty="0"/>
              <a:t> </a:t>
            </a:r>
            <a:r>
              <a:rPr lang="ru-RU" dirty="0" err="1"/>
              <a:t>Асанович</a:t>
            </a:r>
            <a:r>
              <a:rPr lang="ru-RU" dirty="0"/>
              <a:t>, </a:t>
            </a:r>
            <a:r>
              <a:rPr lang="ru-RU" dirty="0" err="1"/>
              <a:t>Юнсуп</a:t>
            </a:r>
            <a:r>
              <a:rPr lang="ru-RU" dirty="0"/>
              <a:t> Ли и Эндрю </a:t>
            </a:r>
            <a:r>
              <a:rPr lang="ru-RU" dirty="0" err="1"/>
              <a:t>Ватерман</a:t>
            </a:r>
            <a:r>
              <a:rPr lang="ru-RU" dirty="0"/>
              <a:t> ежедневно участвуют в работе сообщества в качестве председателей технических целевых групп и комитетов, а также в качестве наставников других технических лидеров. Дэвид Паттерсон и </a:t>
            </a:r>
            <a:r>
              <a:rPr lang="ru-RU" dirty="0" err="1"/>
              <a:t>Крсте</a:t>
            </a:r>
            <a:r>
              <a:rPr lang="ru-RU" dirty="0"/>
              <a:t> </a:t>
            </a:r>
            <a:r>
              <a:rPr lang="ru-RU" dirty="0" err="1"/>
              <a:t>Асанович</a:t>
            </a:r>
            <a:r>
              <a:rPr lang="ru-RU" dirty="0"/>
              <a:t> являются представителями в Совете директоров, обеспечивая руководство бизнесом и отраслью, а также ответственные за техническое руководство.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Терминология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Эти термины описывают различные типы групп в технической организации, а также их уставные обязанности. Эти группы подробно описаны далее в данном разделе.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Технический руководящий комитет (TSС, </a:t>
            </a:r>
            <a:r>
              <a:rPr lang="ru-RU" b="1" dirty="0" err="1"/>
              <a:t>Technical</a:t>
            </a:r>
            <a:r>
              <a:rPr lang="ru-RU" b="1" dirty="0"/>
              <a:t> </a:t>
            </a:r>
            <a:r>
              <a:rPr lang="ru-RU" b="1" dirty="0" err="1"/>
              <a:t>Steering</a:t>
            </a:r>
            <a:r>
              <a:rPr lang="ru-RU" b="1" dirty="0"/>
              <a:t> Committee)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Основной отдел по принятию решений в технической организации.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Главный технологический офис (CTO, Chief Technology Office)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Руководит процессом голосования TSC, совещаниями по стратегии руководства (LSM), председателей, стратегией, организацией, IT, дорожной картой, ресурсами, конфликтным ситуациям.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Комитеты ISA (IC, ISA </a:t>
            </a:r>
            <a:r>
              <a:rPr lang="ru-RU" b="1" dirty="0" err="1"/>
              <a:t>Committees</a:t>
            </a:r>
            <a:r>
              <a:rPr lang="ru-RU" b="1" dirty="0"/>
              <a:t>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Утверждение и контроль пакетов документов для голосования TSC по созданию целевых групп (Task </a:t>
            </a:r>
            <a:r>
              <a:rPr lang="ru-RU" dirty="0" err="1"/>
              <a:t>Groups</a:t>
            </a:r>
            <a:r>
              <a:rPr lang="ru-RU" dirty="0"/>
              <a:t> – TG)</a:t>
            </a:r>
            <a:r>
              <a:rPr lang="ru-RU" b="1" dirty="0"/>
              <a:t> </a:t>
            </a:r>
            <a:r>
              <a:rPr lang="ru-RU" dirty="0"/>
              <a:t>расширения ISA. Он также назначает председателя и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заместителя председателя для своих целевых групп. Разработка стратегии для подведомственных групп и полный охват зон ответственности подведомственных групп.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Горизонтальные комитеты (HC, </a:t>
            </a:r>
            <a:r>
              <a:rPr lang="ru-RU" b="1" dirty="0" err="1"/>
              <a:t>Horizontal</a:t>
            </a:r>
            <a:r>
              <a:rPr lang="ru-RU" b="1" dirty="0"/>
              <a:t> </a:t>
            </a:r>
            <a:r>
              <a:rPr lang="ru-RU" b="1" dirty="0" err="1"/>
              <a:t>Committees</a:t>
            </a:r>
            <a:r>
              <a:rPr lang="ru-RU" b="1" dirty="0"/>
              <a:t>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Горизонтальные комитеты утверждают и контролируют работу целевых групп, работающих над деятельностью, не связанной с расширением ISA. Они несут ответственность за то, чтобы все целевые группы ISA охватывали область, курируемую HC, до ратификации. Также HC отвечают за разработку целостной стратегии и взаимодействие с внешней экосистемой и общественными группами.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Целевые группы (TG)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Целевые группы должны иметь устав, определяющий конечные рабочие продукты: спецификации расширений, стандарты, требования, лучшие практики и т. д. TG под эгидой «</a:t>
            </a:r>
            <a:r>
              <a:rPr lang="ru-RU" dirty="0" err="1"/>
              <a:t>unpriv</a:t>
            </a:r>
            <a:r>
              <a:rPr lang="ru-RU" dirty="0"/>
              <a:t>» и «</a:t>
            </a:r>
            <a:r>
              <a:rPr lang="ru-RU" dirty="0" err="1"/>
              <a:t>priv</a:t>
            </a:r>
            <a:r>
              <a:rPr lang="ru-RU" dirty="0"/>
              <a:t>» («</a:t>
            </a:r>
            <a:r>
              <a:rPr lang="ru-RU" dirty="0" err="1"/>
              <a:t>Unprivileged</a:t>
            </a:r>
            <a:r>
              <a:rPr lang="ru-RU" dirty="0"/>
              <a:t>» и «</a:t>
            </a:r>
            <a:r>
              <a:rPr lang="ru-RU" dirty="0" err="1"/>
              <a:t>Privileged</a:t>
            </a:r>
            <a:r>
              <a:rPr lang="ru-RU" dirty="0"/>
              <a:t>») SC могут иметь рабочие продукты расширения ISA. TG при </a:t>
            </a:r>
            <a:r>
              <a:rPr lang="ru-RU" dirty="0" err="1"/>
              <a:t>HCs</a:t>
            </a:r>
            <a:r>
              <a:rPr lang="ru-RU" dirty="0"/>
              <a:t> не могут иметь рабочие продукты расширения ISA.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Группы специальных интересов (SIG, Special </a:t>
            </a:r>
            <a:r>
              <a:rPr lang="ru-RU" b="1" dirty="0" err="1"/>
              <a:t>Interest</a:t>
            </a:r>
            <a:r>
              <a:rPr lang="ru-RU" b="1" dirty="0"/>
              <a:t> </a:t>
            </a:r>
            <a:r>
              <a:rPr lang="ru-RU" b="1" dirty="0" err="1"/>
              <a:t>Groups</a:t>
            </a:r>
            <a:r>
              <a:rPr lang="ru-RU" b="1" dirty="0"/>
              <a:t>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Предназначены для обсуждение темы. У них нет рабочего продукта. Могут быть созданы TSK, IC или HC, при этом одобрение от TSK не требуется.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Председатель и заместитель председателя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Руководящие должности для комитета, целевой группы или SIG. Эти должности обычно избираются ежегодно. Председатели всегда являются представителями организаций-членов, а заместители председателя могут быть как индивидуальными членами, так и представителями организаций. Председатели и заместители председателей встречаются еженедельно для совместной работы и обсуждения организационных вопросов.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269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Техническое руководство и управление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Техническое руководство и принятие решений осуществляется в рамках руководящих комитетов — Технического руководящего комитета (TSK), а также множества комитетов и специальных групп интересов (SIG). Непосредственная работа над спецификациями осуществляется отдельными целевыми группами, работающими над конкретными спецификациями, инициативами в области программного обеспечения, тестированием или системами соответствия, а также многими другими текущими проектами. Эта работа организуется и направляется техническим руководством, а также поддерживается и отслеживается нейтральным техническим персоналом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Технический руководящий комитет (TSC, </a:t>
            </a:r>
            <a:r>
              <a:rPr lang="ru-RU" b="1" dirty="0" err="1"/>
              <a:t>Technical</a:t>
            </a:r>
            <a:r>
              <a:rPr lang="ru-RU" b="1" dirty="0"/>
              <a:t> </a:t>
            </a:r>
            <a:r>
              <a:rPr lang="ru-RU" b="1" dirty="0" err="1"/>
              <a:t>Steering</a:t>
            </a:r>
            <a:r>
              <a:rPr lang="ru-RU" b="1" dirty="0"/>
              <a:t> Committee)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Технический руководящий комитет (TSK) обеспечивает руководство техническими инициативами сообщества. Ему помогают постоянные комитеты, технические целевые группы и группы по специальным интересам. Все они отчитываются перед TSK.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TSK делегирует обязанности организационным компонентам, расположенным ниже его в иерархии групп. Кроме того, он обсуждает и принимает решения по вопросам стратегии, конфликтов, утверждения групп и председателей, предварительного устава и ратификации продления.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состав TSC входят как члены с правом голоса, так и лица, не имеющие права голоса, которые участвуют в регулярном совещании по стратегии руководства (</a:t>
            </a:r>
            <a:r>
              <a:rPr lang="ru-RU" dirty="0" err="1"/>
              <a:t>Leadership</a:t>
            </a:r>
            <a:r>
              <a:rPr lang="ru-RU" dirty="0"/>
              <a:t> Strategy </a:t>
            </a:r>
            <a:r>
              <a:rPr lang="ru-RU" dirty="0" err="1"/>
              <a:t>Meeting</a:t>
            </a:r>
            <a:r>
              <a:rPr lang="ru-RU" dirty="0"/>
              <a:t>, LSM). В состав голосующих участников входят представители ведущих членов, а также председатели HC и IC. При этом одна организация-участник должна быть представлена в группе только один раз. К членам без права голоса относятся сотрудники сообщества RISC-V, приглашенные гости и советники. Далее описан каждый уровень технической организации, находящейся в ведении TSC. Обратите внимание, что детали время от времени меняются, поэтому, чтобы узнать наиболее свежую информацию, нужно посещать сайт RISC-V. На приведенных схемах показана структура организации сообщества RISC-V по состоянию на август 2022 года.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441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ISA и горизонтальные комитеты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Комитеты отвечают за руководство работой в рамках своего устава. Комитеты ISA "</a:t>
            </a:r>
            <a:r>
              <a:rPr lang="ru-RU" dirty="0" err="1"/>
              <a:t>priv</a:t>
            </a:r>
            <a:r>
              <a:rPr lang="ru-RU" dirty="0"/>
              <a:t>" и "</a:t>
            </a:r>
            <a:r>
              <a:rPr lang="ru-RU" dirty="0" err="1"/>
              <a:t>unpriv</a:t>
            </a:r>
            <a:r>
              <a:rPr lang="ru-RU" dirty="0"/>
              <a:t>", относящиеся к версиям спецификаций «</a:t>
            </a:r>
            <a:r>
              <a:rPr lang="ru-RU" dirty="0" err="1"/>
              <a:t>Privileged</a:t>
            </a:r>
            <a:r>
              <a:rPr lang="ru-RU" dirty="0"/>
              <a:t>» и «</a:t>
            </a:r>
            <a:r>
              <a:rPr lang="ru-RU" dirty="0" err="1"/>
              <a:t>Unprivileged</a:t>
            </a:r>
            <a:r>
              <a:rPr lang="ru-RU" dirty="0"/>
              <a:t>» RISC-V, – руководят созданием конкретных расширений. Горизонтальные комитеты, включая Software, Security, ISA Infrastructure, SOC Infrastructure, </a:t>
            </a:r>
            <a:r>
              <a:rPr lang="ru-RU" dirty="0" err="1"/>
              <a:t>Implementation</a:t>
            </a:r>
            <a:r>
              <a:rPr lang="ru-RU" dirty="0"/>
              <a:t> и другие, отвечают за руководство работой над спецификациями в своих областях, кроме расширений ISA. Все расширения ISA должны быть подписаны каждым из горизонтальных комитетов до ратификации.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Целевые группы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Именно здесь происходит реальная работа над спецификациями, программным обеспечением, тестовыми фреймворками и другими конкретными разработками. Целевые группы обычно создаются с определенной целью, которая затем закрепляется в их уставе и утверждается ответственным за них комитетом. Некоторые целевые группы завершают свою работу относительно быстро (в течение 3-6 месяцев), в то время как другие работают гораздо дольше, чтобы убедиться, что конечный продукт достоин того, чтобы его приняли в основной стандарт.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Продукты целевых групп проходят процесс утверждения, называемый ратификацией, который рассмотрен в главе 4.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Председатель каждой группы отвечает за руководство деятельностью, контроль над созданием конечного продукта (спецификации, программного обеспечения и т.д.), представление комитету и технической организации отчетов о состоянии дел и участие в еженедельных совещаниях председателей. Заместители председателя имеют свои обязанности и выполняют свою работу, но окончательная ответственность за работу группы лежит на председателе. Председатели и заместители председателей избираются сообществом и работают в течение 1 года между циклами выборов, хотя ограничений по срокам нет, и действующие председатели могут подавать повторные заявки на продолжение своей работы в том же качестве.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Технический персонал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RISC-V International – это организация, управляемая участниками, но есть некоторые специфические роли, которые лучше всего выполнять нейтральной стороне – человеку, не выступающему в интересах конкретного члена сообщества. Кроме того, существует множество административных задач, которые необходимо выполнять для обеспечения бесперебойной работы организации. Эти роли выполняют сотрудники RISC-V, которые нанимаются в RISC-V в рамках соглашения с Linux Foundation и работают непосредственно в RISC V International.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Главный технический директор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Роль технического директора является жизненно важной, поскольку она обеспечивает нейтральную функцию лидерства, которую не может выполнить ни один из членов. CTO учитывает потребности всех членов, чтобы инициировать и направлять организацию и инициативы в рамках технической иерархии, а также способствовать переговорам на всех уровнях в рамках рабочих групп, комитетов и групп управления. Технический директор также создает и утверждает организационную политику, докладывает о техническом прогрессе Совету директоров и выступает в качестве нейтрального голоса технического сообщества на семинарах и публичных мероприятиях.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Менеджеры технических программ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Это обобщающий термин для опытных специалистов, которые выполняют все операционные действия в рамках проекта: от проведения совещаний, ведения календаря и конференций, до организации технической информации и даже составления подробных технических политик.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Другой технический персонал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Хотя перечисленные выше сотрудники являются единственными постоянными работниками технической организации, в RISC-V International иногда нанимают подрядчиков для выполнения определенных задач, включая разработку тестов и документации.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0239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Дополнительные роли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Даже такие высокотехничные организации, как RISC-V, не могут работать в вакууме. В RISC-V есть активный совет директоров, энергичная организация по маркетингу/визуализации, обученный операционный персонал, а также услуги по управлению, предоставляемые Linux Foundation. Но это лишь некоторые из групп администрации, которые поддерживают RISC-V на должном уровне.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Совет директоров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Совет директоров является основным органом принятия решений в сообществе RISC-V. В нем представлены все члены. Премьер-члены занимают свое место за столом, в то время как стратегические члены, члены организации сообщества и даже индивидуальные члены сообщества выбирают своих представителей каждый год.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Маркетинг и узнаваемость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RISC-V есть директор по маркетингу, который отвечает за повышение узнаваемости RISC-V во всем мире. Работая с комитетом по маркетингу, группой членов, которая обеспечивает обратную связь и данные, директор по маркетингу управляет всеми видами деятельности, включая основной комитет по маркетингу, мероприятия, контент (включая текстовый, видео и очный контент), социальные сети и PR (при поддержке внешней фирмы), а также деятельность по защите интересов разработчиков, включая онлайн-обучение, делегатов RISC-V, региональные и отраслевые альянсы и быстро растущее сообщество пользователей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Операционная деятельность и управление программами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Операционная деятельность включает в себя ежедневное управление деятельностью членов – вступление в RISC-V, регистрация, оплата взносов, участие в публикациях на портале сообщества для членов и другие виды деятельности членов. Также к ней относится поддержка всех других бизнес-функций в рамках RISC-V International.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7078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Инструменты распространения продуктов RISC-V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Каналы связи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Коммуникация является наиболее важной частью развития сообщества, будь то программное обеспечение с открытым исходным кодом, открытые спецификации, открытые стандарты или любой другой тип разработки открытых ресурсов. В RISC-V используются лучшие практики, основанные на десятилетиях опыта работы с открытым кодом и в академической среде.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Хотя здесь не рассматриваются все точки взаимодействия, поскольку они могут меняться и развиваться, разберем наиболее важные типы и способы доступа к ним.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Портал для участников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Списки рассылки RISC-V состоят из модерируемых, предназначенных только для участников обсуждений, связанных с разработкой RISC-V ISA, других спецификаций, тестовых схем и программного обеспечения. Списки рассылки являются ценным инструментом для асинхронного общения, поскольку в них сохраняется весь ход дискуссии с отметками дат в удобной для поиска форме.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Большинство технических групп (комитеты, целевые группы и SIG) в рамках RISC-V работают в открытом режиме  – активное участие в них принимают только члены сообщества, но любой желающий может ознакомиться с архивами. Административные и исполнительные группы в RISC V видны только членам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Встречи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Часто эффективность общения можно значительно повысить с помощью встреч. Большинство рабочих групп RISC-V проводят регулярные встречи, используя Zoom, при этом встречи записываются, чтобы ничего не потерять.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/>
              <a:t>Slack</a:t>
            </a: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дополнение к спискам рассылок многие разработчики RISC-V используют синхронные онлайн-коммуникации, особенно во время мероприятий. Сообщество RISC-V поддерживает пространство </a:t>
            </a:r>
            <a:r>
              <a:rPr lang="ru-RU" dirty="0" err="1"/>
              <a:t>Slack</a:t>
            </a:r>
            <a:r>
              <a:rPr lang="ru-RU" dirty="0"/>
              <a:t> с множеством каналов по различным темам. История активности на этих каналах не сохраняется, но каналы – это отличный способ провести живое обсуждение без накладных расходов на встречу или телефонный звонок.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/>
              <a:t>GitHub</a:t>
            </a: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Большая часть работы над документами выполняется с использованием </a:t>
            </a:r>
            <a:r>
              <a:rPr lang="ru-RU" dirty="0" err="1"/>
              <a:t>GitHub</a:t>
            </a:r>
            <a:r>
              <a:rPr lang="ru-RU" dirty="0"/>
              <a:t>, который обеспечивает рабочую модель, хорошо подходящую для технической разработки. </a:t>
            </a:r>
            <a:r>
              <a:rPr lang="ru-RU" dirty="0" err="1"/>
              <a:t>GitHub</a:t>
            </a:r>
            <a:r>
              <a:rPr lang="ru-RU" dirty="0"/>
              <a:t> обеспечивает контроль версий, непрерывную интеграцию и сборку как программного обеспечения, так и документации, отслеживание проблем и хорошо документированную цепочку согласований.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Совместное хранилище и RISC-V </a:t>
            </a:r>
            <a:r>
              <a:rPr lang="ru-RU" dirty="0" err="1"/>
              <a:t>Wiki</a:t>
            </a: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Как и большинство проектов с открытым исходным кодом, у RISC-V имеется вики , содержащая большое количество информации. Вся информация в вики открыта для общественности, но некоторые ссылки могут вести в области, доступные только членам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Техническая политика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Техническая организация работает на основе группы правил, которые часто обновляются чтобы соответствовать лучшим практикам. Эти политики формируют основу процессов разработки в рамках RISC-V и позволяют более чем 2000 разработчиков работать вместе.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Общественные дискуссионные группы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Существует также набор публичных списков обсуждений, не требующих членства. К ним можно присоединиться, используя ссылки с технической страницы  сайта.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Общественные конференции, семинары и местные мероприятия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Сообщество RISC-V International ежегодно проводит ряд мероприятий, самым главным из которых является ежегодный саммит RISC-V в декабре. Кроме того, сообщество RISC-V спонсирует и участвует во многих отраслевых мероприятиях, а филиалы RISC-V также проводят мероприятия по всему миру. В частности, локальные мероприятия служат прекрасной возможностью узнать о RISC-V и познакомиться с людьми в конкретных областях. События отслеживаются на сайте RISC V  и часто обсуждаются на совещаниях Комитета по маркетинговым мероприятиям.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База ресурсов RISC-V (RISC-V Exchange)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База ресурсов RISC-V обеспечивает возможность ознакомиться с работой, проделанной людьми по всему миру в сообществе RISC-V: созданное физическое оборудование, IP-ядра и большое количество программного обеспечения. Этот раздел сайта сообщества постоянно расширяется по мере создания нового аппаратного и программного обеспечения.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База ресурсов содержит: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Доступные платы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Одноплатные компьютеры (SBC, Single Board Computer) на базе RISC-V, как с открытым исходным кодом, так и собственной разработки. Они варьируются от простых микроконтроллерных плат до сложных систем на кристалле (</a:t>
            </a:r>
            <a:r>
              <a:rPr lang="ru-RU" dirty="0" err="1"/>
              <a:t>SoC</a:t>
            </a:r>
            <a:r>
              <a:rPr lang="ru-RU" dirty="0"/>
              <a:t>, System-</a:t>
            </a:r>
            <a:r>
              <a:rPr lang="ru-RU" dirty="0" err="1"/>
              <a:t>on</a:t>
            </a:r>
            <a:r>
              <a:rPr lang="ru-RU" dirty="0"/>
              <a:t>-</a:t>
            </a:r>
            <a:r>
              <a:rPr lang="ru-RU" dirty="0" err="1"/>
              <a:t>Chip</a:t>
            </a:r>
            <a:r>
              <a:rPr lang="ru-RU" dirty="0"/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Доступные ядра и </a:t>
            </a:r>
            <a:r>
              <a:rPr lang="ru-RU" dirty="0" err="1"/>
              <a:t>SoC</a:t>
            </a: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Эти IP могут быть с открытым исходным кодом или проприетарным. Они могут быть доступны бесплатно или для покупки.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Доступное программное обеспечение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Программное обеспечение доступно в бинарной форме и в виде исходного кода. Лицензии могут быть самыми разными – от разрешительных лицензий с открытым исходным кодом до ограничительных лицензий на владение собственностью.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Доступные услуги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Многие организации предоставляют услуги, связанные с разработкой продуктов RISC-V, включая проектирование, верификацию, программные продукты и многое другое.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– Доступное </a:t>
            </a:r>
            <a:r>
              <a:rPr lang="ru-RU" dirty="0"/>
              <a:t>обучение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Книги, онлайн-курсы, учебные программы и академические материалы, а также все, что связано с изучением RISC-V.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3475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7921d4871b_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7921d4871b_4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48697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386150" y="1946200"/>
            <a:ext cx="44871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93875" y="4154950"/>
            <a:ext cx="2471400" cy="4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8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9pPr>
          </a:lstStyle>
          <a:p>
            <a:endParaRPr/>
          </a:p>
        </p:txBody>
      </p:sp>
      <p:sp>
        <p:nvSpPr>
          <p:cNvPr id="179" name="Google Shape;179;p8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0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 txBox="1">
            <a:spLocks noGrp="1"/>
          </p:cNvSpPr>
          <p:nvPr>
            <p:ph type="body" idx="1"/>
          </p:nvPr>
        </p:nvSpPr>
        <p:spPr>
          <a:xfrm>
            <a:off x="4572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03118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  <a:defRPr sz="1500" b="1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800" b="0" i="0" u="none" strike="noStrike" cap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800" b="0" i="0" u="none" strike="noStrike" cap="non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1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w="12700" cap="rnd" cmpd="sng">
            <a:solidFill>
              <a:srgbClr val="2832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1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endParaRPr sz="1500" b="1" i="0" u="none" strike="noStrike" cap="non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title"/>
          </p:nvPr>
        </p:nvSpPr>
        <p:spPr>
          <a:xfrm>
            <a:off x="148154" y="1911450"/>
            <a:ext cx="4792146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ru-RU" dirty="0"/>
              <a:t>Введение в </a:t>
            </a:r>
            <a:r>
              <a:rPr lang="fr-CH" dirty="0"/>
              <a:t>RISC-V</a:t>
            </a:r>
            <a:br>
              <a:rPr lang="ru-RU" dirty="0"/>
            </a:br>
            <a:r>
              <a:rPr lang="ru-RU" dirty="0"/>
              <a:t>Лекция 3 | Сообщество </a:t>
            </a:r>
            <a:r>
              <a:rPr lang="fr-CH" dirty="0"/>
              <a:t>RISC-V</a:t>
            </a:r>
            <a:br>
              <a:rPr lang="fr-CH" dirty="0"/>
            </a:br>
            <a:br>
              <a:rPr lang="ru-RU" dirty="0"/>
            </a:br>
            <a:endParaRPr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2B6EA8-9497-3658-047F-447D443576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План</a:t>
            </a:r>
            <a:endParaRPr sz="2800" dirty="0"/>
          </a:p>
        </p:txBody>
      </p:sp>
      <p:sp>
        <p:nvSpPr>
          <p:cNvPr id="4" name="Знакомство с сообществом RISC-V.…">
            <a:extLst>
              <a:ext uri="{FF2B5EF4-FFF2-40B4-BE49-F238E27FC236}">
                <a16:creationId xmlns:a16="http://schemas.microsoft.com/office/drawing/2014/main" id="{007DF8E2-0DB9-6609-10B9-8B7A17961C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901700"/>
            <a:ext cx="8337000" cy="365125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533400" indent="-533400"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2000" dirty="0" err="1"/>
              <a:t>Знакомство</a:t>
            </a:r>
            <a:r>
              <a:rPr sz="2000" dirty="0"/>
              <a:t> с </a:t>
            </a:r>
            <a:r>
              <a:rPr sz="2000" dirty="0" err="1"/>
              <a:t>сообществом</a:t>
            </a:r>
            <a:r>
              <a:rPr sz="2000" dirty="0"/>
              <a:t> RISC-V.</a:t>
            </a:r>
          </a:p>
          <a:p>
            <a:pPr marL="533400" indent="-533400"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2000" dirty="0" err="1"/>
              <a:t>Организация</a:t>
            </a:r>
            <a:r>
              <a:rPr sz="2000" dirty="0"/>
              <a:t> </a:t>
            </a:r>
            <a:r>
              <a:rPr sz="2000" dirty="0" err="1"/>
              <a:t>технической</a:t>
            </a:r>
            <a:r>
              <a:rPr sz="2000" dirty="0"/>
              <a:t> </a:t>
            </a:r>
            <a:r>
              <a:rPr sz="2000" dirty="0" err="1"/>
              <a:t>рабочей</a:t>
            </a:r>
            <a:r>
              <a:rPr sz="2000" dirty="0"/>
              <a:t> </a:t>
            </a:r>
            <a:r>
              <a:rPr sz="2000" dirty="0" err="1"/>
              <a:t>группы</a:t>
            </a:r>
            <a:r>
              <a:rPr sz="2000" dirty="0"/>
              <a:t>.</a:t>
            </a:r>
          </a:p>
          <a:p>
            <a:pPr marL="1295400" lvl="1" indent="-762000"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2000" dirty="0" err="1"/>
              <a:t>Техническая</a:t>
            </a:r>
            <a:r>
              <a:rPr sz="2000" dirty="0"/>
              <a:t> </a:t>
            </a:r>
            <a:r>
              <a:rPr sz="2000" dirty="0" err="1"/>
              <a:t>организация</a:t>
            </a:r>
            <a:r>
              <a:rPr sz="2000" dirty="0"/>
              <a:t> и </a:t>
            </a:r>
            <a:r>
              <a:rPr sz="2000" dirty="0" err="1"/>
              <a:t>терминология</a:t>
            </a:r>
            <a:r>
              <a:rPr sz="2000" dirty="0"/>
              <a:t>.</a:t>
            </a:r>
          </a:p>
          <a:p>
            <a:pPr marL="1295400" lvl="1" indent="-762000"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2000" dirty="0" err="1"/>
              <a:t>Комитеты</a:t>
            </a:r>
            <a:r>
              <a:rPr sz="2000" dirty="0"/>
              <a:t>, </a:t>
            </a:r>
            <a:r>
              <a:rPr sz="2000" dirty="0" err="1"/>
              <a:t>группы</a:t>
            </a:r>
            <a:r>
              <a:rPr sz="2000" dirty="0"/>
              <a:t> и </a:t>
            </a:r>
            <a:r>
              <a:rPr sz="2000" dirty="0" err="1"/>
              <a:t>персонал</a:t>
            </a:r>
            <a:r>
              <a:rPr sz="2000" dirty="0"/>
              <a:t>.</a:t>
            </a:r>
          </a:p>
          <a:p>
            <a:pPr marL="533400" indent="-533400"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2000" dirty="0" err="1"/>
              <a:t>Административные</a:t>
            </a:r>
            <a:r>
              <a:rPr sz="2000" dirty="0"/>
              <a:t> и </a:t>
            </a:r>
            <a:r>
              <a:rPr sz="2000" dirty="0" err="1"/>
              <a:t>исполнительные</a:t>
            </a:r>
            <a:r>
              <a:rPr sz="2000" dirty="0"/>
              <a:t> </a:t>
            </a:r>
            <a:r>
              <a:rPr sz="2000" dirty="0" err="1"/>
              <a:t>группы</a:t>
            </a:r>
            <a:r>
              <a:rPr sz="2000" dirty="0"/>
              <a:t>.</a:t>
            </a:r>
          </a:p>
          <a:p>
            <a:pPr marL="533400" indent="-533400"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2000" dirty="0" err="1"/>
              <a:t>Инструменты</a:t>
            </a:r>
            <a:r>
              <a:rPr sz="2000" dirty="0"/>
              <a:t> </a:t>
            </a:r>
            <a:r>
              <a:rPr sz="2000" dirty="0" err="1"/>
              <a:t>распространения</a:t>
            </a:r>
            <a:r>
              <a:rPr sz="2000" dirty="0"/>
              <a:t> </a:t>
            </a:r>
            <a:r>
              <a:rPr sz="2000" dirty="0" err="1"/>
              <a:t>продуктов</a:t>
            </a:r>
            <a:r>
              <a:rPr sz="2000" dirty="0"/>
              <a:t> RISC-V.</a:t>
            </a:r>
          </a:p>
        </p:txBody>
      </p:sp>
    </p:spTree>
    <p:extLst>
      <p:ext uri="{BB962C8B-B14F-4D97-AF65-F5344CB8AC3E}">
        <p14:creationId xmlns:p14="http://schemas.microsoft.com/office/powerpoint/2010/main" val="2853285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Сообщество </a:t>
            </a:r>
            <a:r>
              <a:rPr lang="fr-CH" sz="2800" dirty="0"/>
              <a:t>RISC-V</a:t>
            </a:r>
            <a:endParaRPr sz="2800" dirty="0"/>
          </a:p>
        </p:txBody>
      </p:sp>
      <p:sp>
        <p:nvSpPr>
          <p:cNvPr id="5" name="RISC-V как сообщество разных подгрупп и проектов, преследующих общую цель – развитие.…">
            <a:extLst>
              <a:ext uri="{FF2B5EF4-FFF2-40B4-BE49-F238E27FC236}">
                <a16:creationId xmlns:a16="http://schemas.microsoft.com/office/drawing/2014/main" id="{23333131-F404-0044-C0D7-31D6B3AD3D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074250"/>
            <a:ext cx="8317950" cy="353695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3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600" dirty="0"/>
              <a:t>RISC-V </a:t>
            </a:r>
            <a:r>
              <a:rPr sz="1600" dirty="0" err="1"/>
              <a:t>как</a:t>
            </a:r>
            <a:r>
              <a:rPr sz="1600" dirty="0"/>
              <a:t> </a:t>
            </a:r>
            <a:r>
              <a:rPr sz="1600" dirty="0" err="1"/>
              <a:t>сообщество</a:t>
            </a:r>
            <a:r>
              <a:rPr sz="1600" dirty="0"/>
              <a:t> </a:t>
            </a:r>
            <a:r>
              <a:rPr sz="1600" dirty="0" err="1"/>
              <a:t>разных</a:t>
            </a:r>
            <a:r>
              <a:rPr sz="1600" dirty="0"/>
              <a:t> </a:t>
            </a:r>
            <a:r>
              <a:rPr sz="1600" dirty="0" err="1"/>
              <a:t>подгрупп</a:t>
            </a:r>
            <a:r>
              <a:rPr sz="1600" dirty="0"/>
              <a:t> и </a:t>
            </a:r>
            <a:r>
              <a:rPr sz="1600" dirty="0" err="1"/>
              <a:t>проектов</a:t>
            </a:r>
            <a:r>
              <a:rPr sz="1600" dirty="0"/>
              <a:t>, </a:t>
            </a:r>
            <a:r>
              <a:rPr sz="1600" dirty="0" err="1"/>
              <a:t>преследующих</a:t>
            </a:r>
            <a:r>
              <a:rPr sz="1600" dirty="0"/>
              <a:t> </a:t>
            </a:r>
            <a:r>
              <a:rPr sz="1600" dirty="0" err="1"/>
              <a:t>общую</a:t>
            </a:r>
            <a:r>
              <a:rPr sz="1600" dirty="0"/>
              <a:t> </a:t>
            </a:r>
            <a:r>
              <a:rPr sz="1600" dirty="0" err="1"/>
              <a:t>цель</a:t>
            </a:r>
            <a:r>
              <a:rPr sz="1600" dirty="0"/>
              <a:t> – </a:t>
            </a:r>
            <a:r>
              <a:rPr sz="1600" dirty="0" err="1"/>
              <a:t>развитие</a:t>
            </a:r>
            <a:r>
              <a:rPr sz="1600" dirty="0"/>
              <a:t>.</a:t>
            </a:r>
          </a:p>
          <a:p>
            <a:pPr>
              <a:lnSpc>
                <a:spcPct val="130000"/>
              </a:lnSpc>
              <a:spcBef>
                <a:spcPts val="2000"/>
              </a:spcBef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600" dirty="0" err="1"/>
              <a:t>Особенности</a:t>
            </a:r>
            <a:r>
              <a:rPr sz="1600" dirty="0"/>
              <a:t> и </a:t>
            </a:r>
            <a:r>
              <a:rPr sz="1600" dirty="0" err="1"/>
              <a:t>основа</a:t>
            </a:r>
            <a:r>
              <a:rPr sz="1600" dirty="0"/>
              <a:t>:</a:t>
            </a:r>
          </a:p>
          <a:p>
            <a:pPr marL="1295400" lvl="1" indent="-533400">
              <a:lnSpc>
                <a:spcPct val="13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600" dirty="0" err="1"/>
              <a:t>Надежная</a:t>
            </a:r>
            <a:r>
              <a:rPr sz="1600" dirty="0"/>
              <a:t> </a:t>
            </a:r>
            <a:r>
              <a:rPr sz="1600" dirty="0" err="1"/>
              <a:t>тех</a:t>
            </a:r>
            <a:r>
              <a:rPr sz="1600" dirty="0"/>
              <a:t>. </a:t>
            </a:r>
            <a:r>
              <a:rPr sz="1600" dirty="0" err="1"/>
              <a:t>организация</a:t>
            </a:r>
            <a:r>
              <a:rPr sz="1600" dirty="0"/>
              <a:t> с </a:t>
            </a:r>
            <a:r>
              <a:rPr sz="1600" dirty="0" err="1"/>
              <a:t>иерархией</a:t>
            </a:r>
            <a:r>
              <a:rPr sz="1600" dirty="0"/>
              <a:t> </a:t>
            </a:r>
            <a:r>
              <a:rPr sz="1600" dirty="0" err="1"/>
              <a:t>групп</a:t>
            </a:r>
            <a:r>
              <a:rPr sz="1600" dirty="0"/>
              <a:t>.</a:t>
            </a:r>
          </a:p>
          <a:p>
            <a:pPr marL="1295400" lvl="1" indent="-533400">
              <a:lnSpc>
                <a:spcPct val="13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600" dirty="0" err="1"/>
              <a:t>Членское</a:t>
            </a:r>
            <a:r>
              <a:rPr sz="1600" dirty="0"/>
              <a:t> </a:t>
            </a:r>
            <a:r>
              <a:rPr sz="1600" dirty="0" err="1"/>
              <a:t>соглашение</a:t>
            </a:r>
            <a:r>
              <a:rPr sz="1600" dirty="0"/>
              <a:t> </a:t>
            </a:r>
            <a:r>
              <a:rPr sz="1600" dirty="0" err="1"/>
              <a:t>как</a:t>
            </a:r>
            <a:r>
              <a:rPr sz="1600" dirty="0"/>
              <a:t> </a:t>
            </a:r>
            <a:r>
              <a:rPr sz="1600" dirty="0" err="1"/>
              <a:t>инструмент</a:t>
            </a:r>
            <a:r>
              <a:rPr sz="1600" dirty="0"/>
              <a:t> </a:t>
            </a:r>
            <a:r>
              <a:rPr sz="1600" dirty="0" err="1"/>
              <a:t>системы</a:t>
            </a:r>
            <a:r>
              <a:rPr sz="1600" dirty="0"/>
              <a:t> </a:t>
            </a:r>
            <a:r>
              <a:rPr sz="1600" dirty="0" err="1"/>
              <a:t>защиты</a:t>
            </a:r>
            <a:r>
              <a:rPr sz="1600" dirty="0"/>
              <a:t> </a:t>
            </a:r>
            <a:r>
              <a:rPr sz="1600" dirty="0" err="1"/>
              <a:t>разработок</a:t>
            </a:r>
            <a:r>
              <a:rPr sz="1600" dirty="0"/>
              <a:t> – </a:t>
            </a:r>
            <a:r>
              <a:rPr sz="1600" dirty="0" err="1"/>
              <a:t>защита</a:t>
            </a:r>
            <a:r>
              <a:rPr sz="1600" dirty="0"/>
              <a:t> </a:t>
            </a:r>
            <a:r>
              <a:rPr sz="1600" dirty="0" err="1"/>
              <a:t>интеллектуальной</a:t>
            </a:r>
            <a:r>
              <a:rPr sz="1600" dirty="0"/>
              <a:t> </a:t>
            </a:r>
            <a:r>
              <a:rPr sz="1600" dirty="0" err="1"/>
              <a:t>собственности</a:t>
            </a:r>
            <a:r>
              <a:rPr sz="1600" dirty="0"/>
              <a:t>.</a:t>
            </a:r>
          </a:p>
          <a:p>
            <a:pPr marL="1295400" lvl="1" indent="-533400">
              <a:lnSpc>
                <a:spcPct val="130000"/>
              </a:lnSpc>
              <a:spcBef>
                <a:spcPts val="2000"/>
              </a:spcBef>
              <a:buSzPct val="100000"/>
              <a:buAutoNum type="arabicPeriod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sz="1600" dirty="0" err="1"/>
              <a:t>Общие</a:t>
            </a:r>
            <a:r>
              <a:rPr sz="1600" dirty="0"/>
              <a:t> </a:t>
            </a:r>
            <a:r>
              <a:rPr sz="1600" dirty="0" err="1"/>
              <a:t>стандарты</a:t>
            </a:r>
            <a:r>
              <a:rPr sz="1600" dirty="0"/>
              <a:t> </a:t>
            </a:r>
            <a:r>
              <a:rPr sz="1600" dirty="0" err="1"/>
              <a:t>поведения</a:t>
            </a:r>
            <a:r>
              <a:rPr sz="1600" dirty="0"/>
              <a:t> и </a:t>
            </a:r>
            <a:r>
              <a:rPr sz="1600" dirty="0" err="1"/>
              <a:t>конфиденциальности</a:t>
            </a:r>
            <a:r>
              <a:rPr sz="1600" dirty="0"/>
              <a:t> </a:t>
            </a:r>
            <a:r>
              <a:rPr sz="1600" dirty="0" err="1"/>
              <a:t>среди</a:t>
            </a:r>
            <a:r>
              <a:rPr sz="1600" dirty="0"/>
              <a:t> </a:t>
            </a:r>
            <a:r>
              <a:rPr sz="1600" dirty="0" err="1"/>
              <a:t>всех</a:t>
            </a:r>
            <a:r>
              <a:rPr sz="1600" dirty="0"/>
              <a:t> </a:t>
            </a:r>
            <a:r>
              <a:rPr sz="1600" dirty="0" err="1"/>
              <a:t>участников</a:t>
            </a:r>
            <a:r>
              <a:rPr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9955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Организация рабочей группы</a:t>
            </a:r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456075" y="876300"/>
            <a:ext cx="8220000" cy="40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 defTabSz="1629894">
              <a:lnSpc>
                <a:spcPct val="130000"/>
              </a:lnSpc>
              <a:spcBef>
                <a:spcPts val="3000"/>
              </a:spcBef>
              <a:buSzTx/>
              <a:buNone/>
              <a:defRPr sz="2350"/>
            </a:pPr>
            <a:r>
              <a:rPr lang="ru-RU" sz="1800" dirty="0"/>
              <a:t>В основе иерархическая схема с </a:t>
            </a:r>
            <a:r>
              <a:rPr lang="ru-RU" sz="1800" dirty="0" err="1"/>
              <a:t>поуровневыми</a:t>
            </a:r>
            <a:r>
              <a:rPr lang="ru-RU" sz="1800" dirty="0"/>
              <a:t> руководящими ролями.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876300"/>
            <a:ext cx="7206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Техническая организация и терминология</a:t>
            </a:r>
          </a:p>
          <a:p>
            <a:endParaRPr lang="ru-RU" sz="1800" b="1" dirty="0">
              <a:solidFill>
                <a:srgbClr val="002060"/>
              </a:solidFill>
            </a:endParaRPr>
          </a:p>
        </p:txBody>
      </p:sp>
      <p:sp>
        <p:nvSpPr>
          <p:cNvPr id="2" name="Технический руководящий комитет (TSC)">
            <a:extLst>
              <a:ext uri="{FF2B5EF4-FFF2-40B4-BE49-F238E27FC236}">
                <a16:creationId xmlns:a16="http://schemas.microsoft.com/office/drawing/2014/main" id="{74E18B54-91C1-B221-6D3E-25049FDE2F0E}"/>
              </a:ext>
            </a:extLst>
          </p:cNvPr>
          <p:cNvSpPr txBox="1"/>
          <p:nvPr/>
        </p:nvSpPr>
        <p:spPr>
          <a:xfrm>
            <a:off x="912425" y="1814560"/>
            <a:ext cx="4344138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400" dirty="0" err="1"/>
              <a:t>Технический</a:t>
            </a:r>
            <a:r>
              <a:rPr sz="1400" dirty="0"/>
              <a:t> </a:t>
            </a:r>
            <a:r>
              <a:rPr sz="1400" dirty="0" err="1"/>
              <a:t>руководящий</a:t>
            </a:r>
            <a:r>
              <a:rPr sz="1400" dirty="0"/>
              <a:t> </a:t>
            </a:r>
            <a:r>
              <a:rPr sz="1400" dirty="0" err="1"/>
              <a:t>комитет</a:t>
            </a:r>
            <a:r>
              <a:rPr sz="1400" dirty="0"/>
              <a:t> (TSC)</a:t>
            </a:r>
          </a:p>
        </p:txBody>
      </p:sp>
      <p:sp>
        <p:nvSpPr>
          <p:cNvPr id="4" name="Главный технолог. офис (CTO)">
            <a:extLst>
              <a:ext uri="{FF2B5EF4-FFF2-40B4-BE49-F238E27FC236}">
                <a16:creationId xmlns:a16="http://schemas.microsoft.com/office/drawing/2014/main" id="{ACD4970A-BFA8-FF15-798D-E65ADC1E5814}"/>
              </a:ext>
            </a:extLst>
          </p:cNvPr>
          <p:cNvSpPr txBox="1"/>
          <p:nvPr/>
        </p:nvSpPr>
        <p:spPr>
          <a:xfrm>
            <a:off x="924275" y="2146433"/>
            <a:ext cx="3265317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400" dirty="0" err="1"/>
              <a:t>Главный</a:t>
            </a:r>
            <a:r>
              <a:rPr sz="1400" dirty="0"/>
              <a:t> </a:t>
            </a:r>
            <a:r>
              <a:rPr sz="1400" dirty="0" err="1"/>
              <a:t>технолог</a:t>
            </a:r>
            <a:r>
              <a:rPr sz="1400" dirty="0"/>
              <a:t>. </a:t>
            </a:r>
            <a:r>
              <a:rPr sz="1400" dirty="0" err="1"/>
              <a:t>офис</a:t>
            </a:r>
            <a:r>
              <a:rPr sz="1400" dirty="0"/>
              <a:t> (CTO)</a:t>
            </a:r>
          </a:p>
        </p:txBody>
      </p:sp>
      <p:sp>
        <p:nvSpPr>
          <p:cNvPr id="5" name="Комитеты ISA (IC)">
            <a:extLst>
              <a:ext uri="{FF2B5EF4-FFF2-40B4-BE49-F238E27FC236}">
                <a16:creationId xmlns:a16="http://schemas.microsoft.com/office/drawing/2014/main" id="{152BF400-7CB9-F2B6-805E-03C223F3B07F}"/>
              </a:ext>
            </a:extLst>
          </p:cNvPr>
          <p:cNvSpPr txBox="1"/>
          <p:nvPr/>
        </p:nvSpPr>
        <p:spPr>
          <a:xfrm>
            <a:off x="912425" y="2478306"/>
            <a:ext cx="1909177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400" dirty="0" err="1"/>
              <a:t>Комитеты</a:t>
            </a:r>
            <a:r>
              <a:rPr sz="1400" dirty="0"/>
              <a:t> ISA (IC)</a:t>
            </a:r>
          </a:p>
        </p:txBody>
      </p:sp>
      <p:sp>
        <p:nvSpPr>
          <p:cNvPr id="6" name="Горизонтальные комитеты (HC)">
            <a:extLst>
              <a:ext uri="{FF2B5EF4-FFF2-40B4-BE49-F238E27FC236}">
                <a16:creationId xmlns:a16="http://schemas.microsoft.com/office/drawing/2014/main" id="{266D08DD-A72B-0D96-B8A2-4E24C657906D}"/>
              </a:ext>
            </a:extLst>
          </p:cNvPr>
          <p:cNvSpPr txBox="1"/>
          <p:nvPr/>
        </p:nvSpPr>
        <p:spPr>
          <a:xfrm>
            <a:off x="924275" y="2824016"/>
            <a:ext cx="3353482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400" dirty="0" err="1"/>
              <a:t>Горизонтальные</a:t>
            </a:r>
            <a:r>
              <a:rPr sz="1400" dirty="0"/>
              <a:t> </a:t>
            </a:r>
            <a:r>
              <a:rPr sz="1400" dirty="0" err="1"/>
              <a:t>комитеты</a:t>
            </a:r>
            <a:r>
              <a:rPr sz="1400" dirty="0"/>
              <a:t> (HC)</a:t>
            </a:r>
          </a:p>
        </p:txBody>
      </p:sp>
      <p:sp>
        <p:nvSpPr>
          <p:cNvPr id="7" name="Целевые группы (TG)">
            <a:extLst>
              <a:ext uri="{FF2B5EF4-FFF2-40B4-BE49-F238E27FC236}">
                <a16:creationId xmlns:a16="http://schemas.microsoft.com/office/drawing/2014/main" id="{39E5FA8B-6A69-AC1C-B2F0-24DEF08582E2}"/>
              </a:ext>
            </a:extLst>
          </p:cNvPr>
          <p:cNvSpPr txBox="1"/>
          <p:nvPr/>
        </p:nvSpPr>
        <p:spPr>
          <a:xfrm>
            <a:off x="924275" y="3135780"/>
            <a:ext cx="2282676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400" dirty="0" err="1"/>
              <a:t>Целевые</a:t>
            </a:r>
            <a:r>
              <a:rPr sz="1400" dirty="0"/>
              <a:t> </a:t>
            </a:r>
            <a:r>
              <a:rPr sz="1400" dirty="0" err="1"/>
              <a:t>группы</a:t>
            </a:r>
            <a:r>
              <a:rPr sz="1400" dirty="0"/>
              <a:t> (TG)</a:t>
            </a:r>
          </a:p>
        </p:txBody>
      </p:sp>
      <p:sp>
        <p:nvSpPr>
          <p:cNvPr id="8" name="Группы специальных интересов (SIG)">
            <a:extLst>
              <a:ext uri="{FF2B5EF4-FFF2-40B4-BE49-F238E27FC236}">
                <a16:creationId xmlns:a16="http://schemas.microsoft.com/office/drawing/2014/main" id="{849E9E43-FC19-0338-4661-B38EA22B95B1}"/>
              </a:ext>
            </a:extLst>
          </p:cNvPr>
          <p:cNvSpPr txBox="1"/>
          <p:nvPr/>
        </p:nvSpPr>
        <p:spPr>
          <a:xfrm>
            <a:off x="924275" y="3482451"/>
            <a:ext cx="3965829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400" dirty="0" err="1"/>
              <a:t>Группы</a:t>
            </a:r>
            <a:r>
              <a:rPr sz="1400" dirty="0"/>
              <a:t> </a:t>
            </a:r>
            <a:r>
              <a:rPr sz="1400" dirty="0" err="1"/>
              <a:t>специальных</a:t>
            </a:r>
            <a:r>
              <a:rPr sz="1400" dirty="0"/>
              <a:t> </a:t>
            </a:r>
            <a:r>
              <a:rPr sz="1400" dirty="0" err="1"/>
              <a:t>интересов</a:t>
            </a:r>
            <a:r>
              <a:rPr sz="1400" dirty="0"/>
              <a:t> (SIG)</a:t>
            </a:r>
          </a:p>
        </p:txBody>
      </p:sp>
      <p:sp>
        <p:nvSpPr>
          <p:cNvPr id="9" name="Председатель и зам. председателя (SIG)">
            <a:extLst>
              <a:ext uri="{FF2B5EF4-FFF2-40B4-BE49-F238E27FC236}">
                <a16:creationId xmlns:a16="http://schemas.microsoft.com/office/drawing/2014/main" id="{0B3ED005-4F19-322E-F214-80CC3E3A629E}"/>
              </a:ext>
            </a:extLst>
          </p:cNvPr>
          <p:cNvSpPr txBox="1"/>
          <p:nvPr/>
        </p:nvSpPr>
        <p:spPr>
          <a:xfrm>
            <a:off x="924275" y="3829122"/>
            <a:ext cx="4260782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400" dirty="0" err="1"/>
              <a:t>Председатель</a:t>
            </a:r>
            <a:r>
              <a:rPr sz="1400" dirty="0"/>
              <a:t> и </a:t>
            </a:r>
            <a:r>
              <a:rPr sz="1400" dirty="0" err="1"/>
              <a:t>зам</a:t>
            </a:r>
            <a:r>
              <a:rPr sz="1400" dirty="0"/>
              <a:t>. </a:t>
            </a:r>
            <a:r>
              <a:rPr sz="1400" dirty="0" err="1"/>
              <a:t>председателя</a:t>
            </a:r>
            <a:r>
              <a:rPr sz="1400" dirty="0"/>
              <a:t> (SIG)</a:t>
            </a:r>
          </a:p>
        </p:txBody>
      </p:sp>
      <p:sp>
        <p:nvSpPr>
          <p:cNvPr id="10" name="принятие решений">
            <a:extLst>
              <a:ext uri="{FF2B5EF4-FFF2-40B4-BE49-F238E27FC236}">
                <a16:creationId xmlns:a16="http://schemas.microsoft.com/office/drawing/2014/main" id="{5C439957-B71D-2A2F-2AF7-8B6CDCE2E6AE}"/>
              </a:ext>
            </a:extLst>
          </p:cNvPr>
          <p:cNvSpPr txBox="1"/>
          <p:nvPr/>
        </p:nvSpPr>
        <p:spPr>
          <a:xfrm>
            <a:off x="6228313" y="1808609"/>
            <a:ext cx="1673535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400" dirty="0" err="1"/>
              <a:t>принятие</a:t>
            </a:r>
            <a:r>
              <a:rPr sz="1400" dirty="0"/>
              <a:t> </a:t>
            </a:r>
            <a:r>
              <a:rPr sz="1400" dirty="0" err="1"/>
              <a:t>решений</a:t>
            </a:r>
            <a:endParaRPr sz="1400" dirty="0"/>
          </a:p>
        </p:txBody>
      </p:sp>
      <p:sp>
        <p:nvSpPr>
          <p:cNvPr id="11" name="голосования и совещания">
            <a:extLst>
              <a:ext uri="{FF2B5EF4-FFF2-40B4-BE49-F238E27FC236}">
                <a16:creationId xmlns:a16="http://schemas.microsoft.com/office/drawing/2014/main" id="{5D661148-7A45-7C7B-D708-89B78678608E}"/>
              </a:ext>
            </a:extLst>
          </p:cNvPr>
          <p:cNvSpPr txBox="1"/>
          <p:nvPr/>
        </p:nvSpPr>
        <p:spPr>
          <a:xfrm>
            <a:off x="5617568" y="2144708"/>
            <a:ext cx="2284280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400" dirty="0" err="1"/>
              <a:t>голосования</a:t>
            </a:r>
            <a:r>
              <a:rPr sz="1400" dirty="0"/>
              <a:t> и </a:t>
            </a:r>
            <a:r>
              <a:rPr sz="1400" dirty="0" err="1"/>
              <a:t>совещания</a:t>
            </a:r>
            <a:endParaRPr sz="1400" dirty="0"/>
          </a:p>
        </p:txBody>
      </p:sp>
      <p:sp>
        <p:nvSpPr>
          <p:cNvPr id="12" name="контроль голосования, разработка стратегий">
            <a:extLst>
              <a:ext uri="{FF2B5EF4-FFF2-40B4-BE49-F238E27FC236}">
                <a16:creationId xmlns:a16="http://schemas.microsoft.com/office/drawing/2014/main" id="{623976F2-1C75-F084-3439-540AE53B82EE}"/>
              </a:ext>
            </a:extLst>
          </p:cNvPr>
          <p:cNvSpPr txBox="1"/>
          <p:nvPr/>
        </p:nvSpPr>
        <p:spPr>
          <a:xfrm>
            <a:off x="4037065" y="2491756"/>
            <a:ext cx="3868047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400" dirty="0" err="1"/>
              <a:t>контроль</a:t>
            </a:r>
            <a:r>
              <a:rPr sz="1400" dirty="0"/>
              <a:t> </a:t>
            </a:r>
            <a:r>
              <a:rPr sz="1400" dirty="0" err="1"/>
              <a:t>голосования</a:t>
            </a:r>
            <a:r>
              <a:rPr sz="1400" dirty="0"/>
              <a:t>, </a:t>
            </a:r>
            <a:r>
              <a:rPr sz="1400" dirty="0" err="1"/>
              <a:t>разработка</a:t>
            </a:r>
            <a:r>
              <a:rPr sz="1400" dirty="0"/>
              <a:t> </a:t>
            </a:r>
            <a:r>
              <a:rPr sz="1400" dirty="0" err="1"/>
              <a:t>стратегий</a:t>
            </a:r>
            <a:endParaRPr sz="1400" dirty="0"/>
          </a:p>
        </p:txBody>
      </p:sp>
      <p:sp>
        <p:nvSpPr>
          <p:cNvPr id="13" name="контроль целевых групп">
            <a:extLst>
              <a:ext uri="{FF2B5EF4-FFF2-40B4-BE49-F238E27FC236}">
                <a16:creationId xmlns:a16="http://schemas.microsoft.com/office/drawing/2014/main" id="{BB65AC03-F24A-35F3-21EE-E44D4C1CAC35}"/>
              </a:ext>
            </a:extLst>
          </p:cNvPr>
          <p:cNvSpPr txBox="1"/>
          <p:nvPr/>
        </p:nvSpPr>
        <p:spPr>
          <a:xfrm>
            <a:off x="5767141" y="2834196"/>
            <a:ext cx="2128788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400" dirty="0" err="1"/>
              <a:t>контроль</a:t>
            </a:r>
            <a:r>
              <a:rPr sz="1400" dirty="0"/>
              <a:t> </a:t>
            </a:r>
            <a:r>
              <a:rPr sz="1400" dirty="0" err="1"/>
              <a:t>целевых</a:t>
            </a:r>
            <a:r>
              <a:rPr sz="1400" dirty="0"/>
              <a:t> </a:t>
            </a:r>
            <a:r>
              <a:rPr sz="1400" dirty="0" err="1"/>
              <a:t>групп</a:t>
            </a:r>
            <a:endParaRPr sz="1400" dirty="0"/>
          </a:p>
        </p:txBody>
      </p:sp>
      <p:sp>
        <p:nvSpPr>
          <p:cNvPr id="14" name="устав конечных рабочих продуктов">
            <a:extLst>
              <a:ext uri="{FF2B5EF4-FFF2-40B4-BE49-F238E27FC236}">
                <a16:creationId xmlns:a16="http://schemas.microsoft.com/office/drawing/2014/main" id="{66E2E46C-9983-57DA-EBD2-E06F2F6A8165}"/>
              </a:ext>
            </a:extLst>
          </p:cNvPr>
          <p:cNvSpPr txBox="1"/>
          <p:nvPr/>
        </p:nvSpPr>
        <p:spPr>
          <a:xfrm>
            <a:off x="4877039" y="3125881"/>
            <a:ext cx="3028073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400" dirty="0" err="1"/>
              <a:t>устав</a:t>
            </a:r>
            <a:r>
              <a:rPr sz="1400" dirty="0"/>
              <a:t> </a:t>
            </a:r>
            <a:r>
              <a:rPr sz="1400" dirty="0" err="1"/>
              <a:t>конечных</a:t>
            </a:r>
            <a:r>
              <a:rPr sz="1400" dirty="0"/>
              <a:t> </a:t>
            </a:r>
            <a:r>
              <a:rPr sz="1400" dirty="0" err="1"/>
              <a:t>рабочих</a:t>
            </a:r>
            <a:r>
              <a:rPr sz="1400" dirty="0"/>
              <a:t> </a:t>
            </a:r>
            <a:r>
              <a:rPr sz="1400" dirty="0" err="1"/>
              <a:t>продуктов</a:t>
            </a:r>
            <a:endParaRPr sz="1400" dirty="0"/>
          </a:p>
        </p:txBody>
      </p:sp>
      <p:sp>
        <p:nvSpPr>
          <p:cNvPr id="15" name="обсуждения тем">
            <a:extLst>
              <a:ext uri="{FF2B5EF4-FFF2-40B4-BE49-F238E27FC236}">
                <a16:creationId xmlns:a16="http://schemas.microsoft.com/office/drawing/2014/main" id="{742FF9FA-E3E3-7B44-550D-1DBCF106CD03}"/>
              </a:ext>
            </a:extLst>
          </p:cNvPr>
          <p:cNvSpPr txBox="1"/>
          <p:nvPr/>
        </p:nvSpPr>
        <p:spPr>
          <a:xfrm>
            <a:off x="6435593" y="3437731"/>
            <a:ext cx="1460336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400" dirty="0" err="1"/>
              <a:t>обсуждения</a:t>
            </a:r>
            <a:r>
              <a:rPr sz="1400" dirty="0"/>
              <a:t> </a:t>
            </a:r>
            <a:r>
              <a:rPr sz="1400" dirty="0" err="1"/>
              <a:t>тем</a:t>
            </a:r>
            <a:endParaRPr sz="1400" dirty="0"/>
          </a:p>
        </p:txBody>
      </p:sp>
      <p:sp>
        <p:nvSpPr>
          <p:cNvPr id="16" name="орг. вопросы">
            <a:extLst>
              <a:ext uri="{FF2B5EF4-FFF2-40B4-BE49-F238E27FC236}">
                <a16:creationId xmlns:a16="http://schemas.microsoft.com/office/drawing/2014/main" id="{8C8D6AD1-FF4B-FF2A-7DD9-1862A54660A7}"/>
              </a:ext>
            </a:extLst>
          </p:cNvPr>
          <p:cNvSpPr txBox="1"/>
          <p:nvPr/>
        </p:nvSpPr>
        <p:spPr>
          <a:xfrm>
            <a:off x="6687903" y="3753820"/>
            <a:ext cx="1178208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400" dirty="0" err="1"/>
              <a:t>орг</a:t>
            </a:r>
            <a:r>
              <a:rPr sz="1400" dirty="0"/>
              <a:t>. </a:t>
            </a:r>
            <a:r>
              <a:rPr sz="1400" dirty="0" err="1"/>
              <a:t>вопросы</a:t>
            </a:r>
            <a:endParaRPr sz="1400" dirty="0"/>
          </a:p>
        </p:txBody>
      </p:sp>
      <p:sp>
        <p:nvSpPr>
          <p:cNvPr id="17" name="Линия">
            <a:extLst>
              <a:ext uri="{FF2B5EF4-FFF2-40B4-BE49-F238E27FC236}">
                <a16:creationId xmlns:a16="http://schemas.microsoft.com/office/drawing/2014/main" id="{EDF0BD62-09B6-5E36-A5E6-4662AABA3526}"/>
              </a:ext>
            </a:extLst>
          </p:cNvPr>
          <p:cNvSpPr/>
          <p:nvPr/>
        </p:nvSpPr>
        <p:spPr>
          <a:xfrm flipV="1">
            <a:off x="5257904" y="1980124"/>
            <a:ext cx="847443" cy="51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8" name="Линия">
            <a:extLst>
              <a:ext uri="{FF2B5EF4-FFF2-40B4-BE49-F238E27FC236}">
                <a16:creationId xmlns:a16="http://schemas.microsoft.com/office/drawing/2014/main" id="{EAE796AF-86E2-1943-D030-E9B300FEAF1E}"/>
              </a:ext>
            </a:extLst>
          </p:cNvPr>
          <p:cNvSpPr/>
          <p:nvPr/>
        </p:nvSpPr>
        <p:spPr>
          <a:xfrm flipV="1">
            <a:off x="4404999" y="2298570"/>
            <a:ext cx="847443" cy="51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" name="Линия">
            <a:extLst>
              <a:ext uri="{FF2B5EF4-FFF2-40B4-BE49-F238E27FC236}">
                <a16:creationId xmlns:a16="http://schemas.microsoft.com/office/drawing/2014/main" id="{9127B989-3443-BB40-D2B1-5E7D0B687F61}"/>
              </a:ext>
            </a:extLst>
          </p:cNvPr>
          <p:cNvSpPr/>
          <p:nvPr/>
        </p:nvSpPr>
        <p:spPr>
          <a:xfrm flipV="1">
            <a:off x="2941918" y="2648083"/>
            <a:ext cx="847443" cy="51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0" name="Линия">
            <a:extLst>
              <a:ext uri="{FF2B5EF4-FFF2-40B4-BE49-F238E27FC236}">
                <a16:creationId xmlns:a16="http://schemas.microsoft.com/office/drawing/2014/main" id="{244C2C4A-C36D-D958-48BB-FDB4B22D7D66}"/>
              </a:ext>
            </a:extLst>
          </p:cNvPr>
          <p:cNvSpPr/>
          <p:nvPr/>
        </p:nvSpPr>
        <p:spPr>
          <a:xfrm flipV="1">
            <a:off x="4598727" y="2983034"/>
            <a:ext cx="847443" cy="51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" name="Линия">
            <a:extLst>
              <a:ext uri="{FF2B5EF4-FFF2-40B4-BE49-F238E27FC236}">
                <a16:creationId xmlns:a16="http://schemas.microsoft.com/office/drawing/2014/main" id="{819C093B-F858-B64C-BBFA-8ABF67589FFE}"/>
              </a:ext>
            </a:extLst>
          </p:cNvPr>
          <p:cNvSpPr/>
          <p:nvPr/>
        </p:nvSpPr>
        <p:spPr>
          <a:xfrm flipV="1">
            <a:off x="3618273" y="3289642"/>
            <a:ext cx="847443" cy="51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2" name="Линия">
            <a:extLst>
              <a:ext uri="{FF2B5EF4-FFF2-40B4-BE49-F238E27FC236}">
                <a16:creationId xmlns:a16="http://schemas.microsoft.com/office/drawing/2014/main" id="{9E774009-FE21-B492-3500-280D8C3C50B9}"/>
              </a:ext>
            </a:extLst>
          </p:cNvPr>
          <p:cNvSpPr/>
          <p:nvPr/>
        </p:nvSpPr>
        <p:spPr>
          <a:xfrm flipV="1">
            <a:off x="5259245" y="3641469"/>
            <a:ext cx="847443" cy="51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3" name="Линия">
            <a:extLst>
              <a:ext uri="{FF2B5EF4-FFF2-40B4-BE49-F238E27FC236}">
                <a16:creationId xmlns:a16="http://schemas.microsoft.com/office/drawing/2014/main" id="{1CE551BA-6AA2-D7D3-58F2-5D7631BA4A9B}"/>
              </a:ext>
            </a:extLst>
          </p:cNvPr>
          <p:cNvSpPr/>
          <p:nvPr/>
        </p:nvSpPr>
        <p:spPr>
          <a:xfrm flipV="1">
            <a:off x="5433439" y="3988140"/>
            <a:ext cx="847443" cy="51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43486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Организация рабочей группы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876300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Техническая организация</a:t>
            </a:r>
          </a:p>
          <a:p>
            <a:endParaRPr lang="fr-CH" sz="1800" b="1" dirty="0">
              <a:solidFill>
                <a:srgbClr val="002060"/>
              </a:solidFill>
            </a:endParaRPr>
          </a:p>
        </p:txBody>
      </p:sp>
      <p:pic>
        <p:nvPicPr>
          <p:cNvPr id="5" name="вставленный-фильм.png" descr="вставленный-фильм.png">
            <a:extLst>
              <a:ext uri="{FF2B5EF4-FFF2-40B4-BE49-F238E27FC236}">
                <a16:creationId xmlns:a16="http://schemas.microsoft.com/office/drawing/2014/main" id="{B5E03AAB-E282-38BA-7FFA-87AD1CF98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481" y="1227006"/>
            <a:ext cx="6389038" cy="33775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37765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вставленный-фильм.png" descr="вставленный-фильм.png">
            <a:extLst>
              <a:ext uri="{FF2B5EF4-FFF2-40B4-BE49-F238E27FC236}">
                <a16:creationId xmlns:a16="http://schemas.microsoft.com/office/drawing/2014/main" id="{43C48E84-CFE9-80BB-C4C8-59B44B390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122" y="865977"/>
            <a:ext cx="6241678" cy="3170906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10615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Организация рабочей группы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3279A-2565-F163-B062-96B1E4800F32}"/>
              </a:ext>
            </a:extLst>
          </p:cNvPr>
          <p:cNvSpPr txBox="1"/>
          <p:nvPr/>
        </p:nvSpPr>
        <p:spPr>
          <a:xfrm>
            <a:off x="311700" y="61353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2060"/>
                </a:solidFill>
              </a:rPr>
              <a:t>Техническая организация</a:t>
            </a:r>
          </a:p>
          <a:p>
            <a:endParaRPr lang="fr-CH" sz="1800" b="1" dirty="0">
              <a:solidFill>
                <a:srgbClr val="002060"/>
              </a:solidFill>
            </a:endParaRPr>
          </a:p>
        </p:txBody>
      </p:sp>
      <p:sp>
        <p:nvSpPr>
          <p:cNvPr id="8" name="Privileged">
            <a:extLst>
              <a:ext uri="{FF2B5EF4-FFF2-40B4-BE49-F238E27FC236}">
                <a16:creationId xmlns:a16="http://schemas.microsoft.com/office/drawing/2014/main" id="{CB1B6203-BC7A-8599-F898-C822BC1D0E02}"/>
              </a:ext>
            </a:extLst>
          </p:cNvPr>
          <p:cNvSpPr txBox="1"/>
          <p:nvPr/>
        </p:nvSpPr>
        <p:spPr>
          <a:xfrm>
            <a:off x="891509" y="3959559"/>
            <a:ext cx="1359346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800" dirty="0"/>
              <a:t>Privileged</a:t>
            </a:r>
          </a:p>
        </p:txBody>
      </p:sp>
      <p:sp>
        <p:nvSpPr>
          <p:cNvPr id="9" name="Unprivileged">
            <a:extLst>
              <a:ext uri="{FF2B5EF4-FFF2-40B4-BE49-F238E27FC236}">
                <a16:creationId xmlns:a16="http://schemas.microsoft.com/office/drawing/2014/main" id="{29FD3449-D3AE-E95E-1048-B8917557D5CE}"/>
              </a:ext>
            </a:extLst>
          </p:cNvPr>
          <p:cNvSpPr txBox="1"/>
          <p:nvPr/>
        </p:nvSpPr>
        <p:spPr>
          <a:xfrm>
            <a:off x="558084" y="4395368"/>
            <a:ext cx="1692771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r>
              <a:rPr sz="1800" dirty="0"/>
              <a:t>Unprivileged</a:t>
            </a:r>
          </a:p>
        </p:txBody>
      </p:sp>
      <p:sp>
        <p:nvSpPr>
          <p:cNvPr id="10" name="Разработка конкретных программных расширений">
            <a:extLst>
              <a:ext uri="{FF2B5EF4-FFF2-40B4-BE49-F238E27FC236}">
                <a16:creationId xmlns:a16="http://schemas.microsoft.com/office/drawing/2014/main" id="{6AF20153-D54A-F255-97AE-3159433318E3}"/>
              </a:ext>
            </a:extLst>
          </p:cNvPr>
          <p:cNvSpPr txBox="1"/>
          <p:nvPr/>
        </p:nvSpPr>
        <p:spPr>
          <a:xfrm>
            <a:off x="3252350" y="4149354"/>
            <a:ext cx="5543184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800" dirty="0" err="1"/>
              <a:t>Разработка</a:t>
            </a:r>
            <a:r>
              <a:rPr sz="1800" dirty="0"/>
              <a:t> </a:t>
            </a:r>
            <a:r>
              <a:rPr sz="1800" dirty="0" err="1"/>
              <a:t>конкретных</a:t>
            </a:r>
            <a:r>
              <a:rPr sz="1800" dirty="0"/>
              <a:t> </a:t>
            </a:r>
            <a:r>
              <a:rPr sz="1800" dirty="0" err="1"/>
              <a:t>программных</a:t>
            </a:r>
            <a:r>
              <a:rPr sz="1800" dirty="0"/>
              <a:t> </a:t>
            </a:r>
            <a:r>
              <a:rPr sz="1800" dirty="0" err="1"/>
              <a:t>расширений</a:t>
            </a:r>
            <a:endParaRPr sz="1800" dirty="0"/>
          </a:p>
        </p:txBody>
      </p:sp>
      <p:sp>
        <p:nvSpPr>
          <p:cNvPr id="11" name="Линия">
            <a:extLst>
              <a:ext uri="{FF2B5EF4-FFF2-40B4-BE49-F238E27FC236}">
                <a16:creationId xmlns:a16="http://schemas.microsoft.com/office/drawing/2014/main" id="{4C013F54-1E76-8976-881D-AB9E22C17B13}"/>
              </a:ext>
            </a:extLst>
          </p:cNvPr>
          <p:cNvSpPr/>
          <p:nvPr/>
        </p:nvSpPr>
        <p:spPr>
          <a:xfrm>
            <a:off x="2250855" y="4375963"/>
            <a:ext cx="1001495" cy="267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0" y="20601"/>
                </a:moveTo>
                <a:cubicBezTo>
                  <a:pt x="1525" y="21273"/>
                  <a:pt x="3056" y="21600"/>
                  <a:pt x="4587" y="21581"/>
                </a:cubicBezTo>
                <a:cubicBezTo>
                  <a:pt x="6552" y="21558"/>
                  <a:pt x="8516" y="20965"/>
                  <a:pt x="10467" y="19812"/>
                </a:cubicBezTo>
                <a:cubicBezTo>
                  <a:pt x="12204" y="18787"/>
                  <a:pt x="13932" y="17317"/>
                  <a:pt x="15605" y="14770"/>
                </a:cubicBezTo>
                <a:cubicBezTo>
                  <a:pt x="17750" y="11504"/>
                  <a:pt x="19775" y="6516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2" name="Линия">
            <a:extLst>
              <a:ext uri="{FF2B5EF4-FFF2-40B4-BE49-F238E27FC236}">
                <a16:creationId xmlns:a16="http://schemas.microsoft.com/office/drawing/2014/main" id="{C670C693-01FF-C0B9-923A-1C522E488AEF}"/>
              </a:ext>
            </a:extLst>
          </p:cNvPr>
          <p:cNvSpPr/>
          <p:nvPr/>
        </p:nvSpPr>
        <p:spPr>
          <a:xfrm>
            <a:off x="2250855" y="4061054"/>
            <a:ext cx="1001495" cy="278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238" extrusionOk="0">
                <a:moveTo>
                  <a:pt x="0" y="6405"/>
                </a:moveTo>
                <a:cubicBezTo>
                  <a:pt x="1487" y="4075"/>
                  <a:pt x="3004" y="2372"/>
                  <a:pt x="4538" y="1310"/>
                </a:cubicBezTo>
                <a:cubicBezTo>
                  <a:pt x="6539" y="-75"/>
                  <a:pt x="8561" y="-362"/>
                  <a:pt x="10573" y="451"/>
                </a:cubicBezTo>
                <a:cubicBezTo>
                  <a:pt x="12295" y="1146"/>
                  <a:pt x="14005" y="2646"/>
                  <a:pt x="15661" y="5341"/>
                </a:cubicBezTo>
                <a:cubicBezTo>
                  <a:pt x="17786" y="8797"/>
                  <a:pt x="19793" y="14169"/>
                  <a:pt x="21600" y="21238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5691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700" y="265771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Административные группы</a:t>
            </a:r>
          </a:p>
        </p:txBody>
      </p:sp>
      <p:sp>
        <p:nvSpPr>
          <p:cNvPr id="5" name="RISC-V управляется Советом директоров – состоит из представителей от каждого класса членства.…">
            <a:extLst>
              <a:ext uri="{FF2B5EF4-FFF2-40B4-BE49-F238E27FC236}">
                <a16:creationId xmlns:a16="http://schemas.microsoft.com/office/drawing/2014/main" id="{E63A3578-DC74-2CE1-D274-811B6BB149E6}"/>
              </a:ext>
            </a:extLst>
          </p:cNvPr>
          <p:cNvSpPr txBox="1">
            <a:spLocks/>
          </p:cNvSpPr>
          <p:nvPr/>
        </p:nvSpPr>
        <p:spPr>
          <a:xfrm>
            <a:off x="311699" y="1185275"/>
            <a:ext cx="8489401" cy="283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>
              <a:lnSpc>
                <a:spcPct val="130000"/>
              </a:lnSpc>
            </a:pPr>
            <a:r>
              <a:rPr lang="ru-RU" sz="2400" dirty="0"/>
              <a:t>Дополнительные роли</a:t>
            </a:r>
          </a:p>
          <a:p>
            <a:pPr>
              <a:lnSpc>
                <a:spcPct val="130000"/>
              </a:lnSpc>
            </a:pPr>
            <a:r>
              <a:rPr lang="ru-RU" sz="2400" dirty="0"/>
              <a:t>Совет директоров</a:t>
            </a:r>
          </a:p>
          <a:p>
            <a:pPr>
              <a:lnSpc>
                <a:spcPct val="130000"/>
              </a:lnSpc>
            </a:pPr>
            <a:r>
              <a:rPr lang="ru-RU" sz="2400" dirty="0"/>
              <a:t>Маркетинг и узнаваемость</a:t>
            </a:r>
          </a:p>
          <a:p>
            <a:pPr>
              <a:lnSpc>
                <a:spcPct val="130000"/>
              </a:lnSpc>
            </a:pPr>
            <a:r>
              <a:rPr lang="ru-RU" sz="2400" dirty="0"/>
              <a:t>Операционная деятельность и управление программами</a:t>
            </a:r>
          </a:p>
        </p:txBody>
      </p:sp>
    </p:spTree>
    <p:extLst>
      <p:ext uri="{BB962C8B-B14F-4D97-AF65-F5344CB8AC3E}">
        <p14:creationId xmlns:p14="http://schemas.microsoft.com/office/powerpoint/2010/main" val="2909830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11699" y="353468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Инструменты распространения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D5C76B-7640-74D7-A764-DFCD14385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1082040"/>
            <a:ext cx="6819900" cy="35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799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RISC-V Шаблон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2912</Words>
  <Application>Microsoft Office PowerPoint</Application>
  <PresentationFormat>Экран (16:9)</PresentationFormat>
  <Paragraphs>156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Nunito Sans</vt:lpstr>
      <vt:lpstr>Nunito Sans Light</vt:lpstr>
      <vt:lpstr>RISC-V Шаблон</vt:lpstr>
      <vt:lpstr>Введение в RISC-V Лекция 3 | Сообщество RISC-V  </vt:lpstr>
      <vt:lpstr>План</vt:lpstr>
      <vt:lpstr>Сообщество RISC-V</vt:lpstr>
      <vt:lpstr>Организация рабочей группы</vt:lpstr>
      <vt:lpstr>Организация рабочей группы</vt:lpstr>
      <vt:lpstr>Организация рабочей группы</vt:lpstr>
      <vt:lpstr>Административные группы</vt:lpstr>
      <vt:lpstr>Инструменты распространения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2024-05-29T15:54:32Z</dcterms:modified>
</cp:coreProperties>
</file>